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9"/>
  </p:notesMasterIdLst>
  <p:sldIdLst>
    <p:sldId id="257" r:id="rId2"/>
    <p:sldId id="268" r:id="rId3"/>
    <p:sldId id="269" r:id="rId4"/>
    <p:sldId id="270" r:id="rId5"/>
    <p:sldId id="271" r:id="rId6"/>
    <p:sldId id="272" r:id="rId7"/>
    <p:sldId id="273" r:id="rId8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 userDrawn="1">
          <p15:clr>
            <a:srgbClr val="A4A3A4"/>
          </p15:clr>
        </p15:guide>
        <p15:guide id="2" pos="51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eter Arashiro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B540E3F-2629-487E-A2EA-347C73852226}">
  <a:tblStyle styleId="{DB540E3F-2629-487E-A2EA-347C738522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66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08"/>
        <p:guide pos="51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7ffc6cf3b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7ffc6cf3b_0_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57ffc6cf3b_0_2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8c38317c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8c38317c8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g58c38317c8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58c38317c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58c38317c8_0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58c38317c8_0_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58c38317c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58c38317c8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g58c38317c8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57ffc6cf3b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57ffc6cf3b_0_3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g57ffc6cf3b_0_3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5007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79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600" y="327810"/>
            <a:ext cx="1402080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600" y="1590264"/>
            <a:ext cx="1402080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2"/>
            <a:ext cx="1625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 sz="1400"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60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5368" y="8021420"/>
            <a:ext cx="184713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2"/>
            <a:ext cx="16255999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2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2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4"/>
            <a:ext cx="16255999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 sz="1400"/>
          </a:p>
        </p:txBody>
      </p:sp>
      <p:sp>
        <p:nvSpPr>
          <p:cNvPr id="24" name="Google Shape;24;p4"/>
          <p:cNvSpPr txBox="1"/>
          <p:nvPr/>
        </p:nvSpPr>
        <p:spPr>
          <a:xfrm>
            <a:off x="863601" y="5248174"/>
            <a:ext cx="12137662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 sz="1400"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369" y="902337"/>
            <a:ext cx="8466667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0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7999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600" y="291550"/>
            <a:ext cx="1402080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678" y="2067652"/>
            <a:ext cx="15174644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099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1907" y="5181600"/>
            <a:ext cx="13392188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499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759" y="996100"/>
            <a:ext cx="14630471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199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" y="34184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600" y="486835"/>
            <a:ext cx="140208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600" y="2434168"/>
            <a:ext cx="1402080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133" y="1933137"/>
            <a:ext cx="14020931" cy="5500863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6000" b="1" dirty="0"/>
              <a:t>Other Specific Sequential </a:t>
            </a:r>
            <a:r>
              <a:rPr lang="en-US" sz="6000" b="1" dirty="0" smtClean="0"/>
              <a:t>Patterns</a:t>
            </a:r>
            <a:endParaRPr sz="599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2"/>
          <p:cNvSpPr/>
          <p:nvPr/>
        </p:nvSpPr>
        <p:spPr>
          <a:xfrm>
            <a:off x="1180609" y="4338473"/>
            <a:ext cx="13957937" cy="3029104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406" name="Google Shape;406;p22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5199"/>
              <a:t>Special cases of sequential patterns</a:t>
            </a:r>
            <a:endParaRPr sz="5199"/>
          </a:p>
        </p:txBody>
      </p:sp>
      <p:sp>
        <p:nvSpPr>
          <p:cNvPr id="407" name="Google Shape;407;p22"/>
          <p:cNvSpPr txBox="1">
            <a:spLocks noGrp="1"/>
          </p:cNvSpPr>
          <p:nvPr>
            <p:ph type="body" idx="1"/>
          </p:nvPr>
        </p:nvSpPr>
        <p:spPr>
          <a:xfrm>
            <a:off x="1117590" y="1590566"/>
            <a:ext cx="14020931" cy="2259679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buNone/>
            </a:pPr>
            <a:r>
              <a:rPr lang="en-US" b="1"/>
              <a:t>N-grams</a:t>
            </a:r>
            <a:endParaRPr b="1"/>
          </a:p>
          <a:p>
            <a:pPr marL="685731" indent="-457154">
              <a:buSzPts val="3600"/>
            </a:pPr>
            <a:r>
              <a:rPr lang="en-US" sz="3600"/>
              <a:t>Subsequences are consecutive (relative to original sequences)</a:t>
            </a:r>
            <a:endParaRPr sz="3600"/>
          </a:p>
        </p:txBody>
      </p:sp>
      <p:sp>
        <p:nvSpPr>
          <p:cNvPr id="408" name="Google Shape;408;p22"/>
          <p:cNvSpPr txBox="1"/>
          <p:nvPr/>
        </p:nvSpPr>
        <p:spPr>
          <a:xfrm>
            <a:off x="1172035" y="4381793"/>
            <a:ext cx="13912041" cy="2849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1333"/>
              </a:spcBef>
            </a:pPr>
            <a:r>
              <a:rPr lang="en-US" sz="3000" b="1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“to be or not to be”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71443" indent="-419058">
              <a:lnSpc>
                <a:spcPct val="90000"/>
              </a:lnSpc>
              <a:spcBef>
                <a:spcPts val="1333"/>
              </a:spcBef>
              <a:buClr>
                <a:schemeClr val="dk1"/>
              </a:buClr>
              <a:buSzPts val="3000"/>
              <a:buFont typeface="Verdana"/>
              <a:buChar char="●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1-grams (unigrams): “to”, “be”, “or”, “not”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71443" indent="-419058">
              <a:lnSpc>
                <a:spcPct val="90000"/>
              </a:lnSpc>
              <a:buClr>
                <a:schemeClr val="dk1"/>
              </a:buClr>
              <a:buSzPts val="3000"/>
              <a:buFont typeface="Verdana"/>
              <a:buChar char="●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2-grams (bigrams): “to be”, “be or”, “or not”, “not to”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71443" indent="-419058">
              <a:lnSpc>
                <a:spcPct val="90000"/>
              </a:lnSpc>
              <a:buClr>
                <a:schemeClr val="dk1"/>
              </a:buClr>
              <a:buSzPts val="3000"/>
              <a:buFont typeface="Verdana"/>
              <a:buChar char="●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3-grams (trigrams): “to be or”, “be or not”, “or not be”, “not to be”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71443" indent="-419058">
              <a:lnSpc>
                <a:spcPct val="90000"/>
              </a:lnSpc>
              <a:buClr>
                <a:schemeClr val="dk1"/>
              </a:buClr>
              <a:buSzPts val="3000"/>
              <a:buFont typeface="Verdana"/>
              <a:buChar char="●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4-grams: “to be or not”, “be or not to”, “or not to be” 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3"/>
          <p:cNvSpPr txBox="1"/>
          <p:nvPr/>
        </p:nvSpPr>
        <p:spPr>
          <a:xfrm>
            <a:off x="1171985" y="3831647"/>
            <a:ext cx="13912041" cy="277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1333"/>
              </a:spcBef>
            </a:pPr>
            <a:r>
              <a:rPr lang="en-US" sz="3000" b="1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“to be or not to be”</a:t>
            </a:r>
            <a:br>
              <a:rPr lang="en-US" sz="3000" b="1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(use asterisk to indicate gaps)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371463" indent="-419058">
              <a:lnSpc>
                <a:spcPct val="90000"/>
              </a:lnSpc>
              <a:spcBef>
                <a:spcPts val="1333"/>
              </a:spcBef>
              <a:buClr>
                <a:schemeClr val="dk1"/>
              </a:buClr>
              <a:buSzPts val="3000"/>
              <a:buFont typeface="Verdana"/>
              <a:buChar char="●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Skip-bigrams: “to * be”, “to * or”, “to * not”, “to * to”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371463" indent="-419058">
              <a:lnSpc>
                <a:spcPct val="90000"/>
              </a:lnSpc>
              <a:buClr>
                <a:schemeClr val="dk1"/>
              </a:buClr>
              <a:buSzPts val="3000"/>
              <a:buFont typeface="Verdana"/>
              <a:buChar char="●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Skip-trigrams: “to be * not”, “to * or * to”, “to * to be”, ... 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5" name="Google Shape;415;p23"/>
          <p:cNvSpPr/>
          <p:nvPr/>
        </p:nvSpPr>
        <p:spPr>
          <a:xfrm>
            <a:off x="1180609" y="3805125"/>
            <a:ext cx="13957937" cy="2689237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416" name="Google Shape;416;p23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5199"/>
              <a:t>Special cases of sequential patterns</a:t>
            </a:r>
            <a:endParaRPr sz="5199"/>
          </a:p>
        </p:txBody>
      </p:sp>
      <p:sp>
        <p:nvSpPr>
          <p:cNvPr id="417" name="Google Shape;417;p23"/>
          <p:cNvSpPr txBox="1">
            <a:spLocks noGrp="1"/>
          </p:cNvSpPr>
          <p:nvPr>
            <p:ph type="body" idx="1"/>
          </p:nvPr>
        </p:nvSpPr>
        <p:spPr>
          <a:xfrm>
            <a:off x="1117590" y="1590564"/>
            <a:ext cx="14020931" cy="2241081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buNone/>
            </a:pPr>
            <a:r>
              <a:rPr lang="en-US" b="1"/>
              <a:t>Skip-grams</a:t>
            </a:r>
            <a:endParaRPr b="1"/>
          </a:p>
          <a:p>
            <a:pPr marL="685731" indent="-457154">
              <a:buSzPts val="3600"/>
            </a:pPr>
            <a:r>
              <a:rPr lang="en-US" sz="3600"/>
              <a:t>Subsequences have gaps (relative to original sequences)</a:t>
            </a:r>
            <a:endParaRPr sz="3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3" name="Google Shape;423;p24"/>
          <p:cNvGraphicFramePr/>
          <p:nvPr/>
        </p:nvGraphicFramePr>
        <p:xfrm>
          <a:off x="8498970" y="1590566"/>
          <a:ext cx="6728643" cy="6116878"/>
        </p:xfrm>
        <a:graphic>
          <a:graphicData uri="http://schemas.openxmlformats.org/drawingml/2006/table">
            <a:tbl>
              <a:tblPr>
                <a:noFill/>
                <a:tableStyleId>{DB540E3F-2629-487E-A2EA-347C73852226}</a:tableStyleId>
              </a:tblPr>
              <a:tblGrid>
                <a:gridCol w="672864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01532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 b="1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Skip-grams</a:t>
                      </a:r>
                      <a:endParaRPr sz="1400"/>
                    </a:p>
                  </a:txBody>
                  <a:tcPr marL="91416" marR="91416" marT="91416" marB="91416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0155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91416" marR="91416" marT="91416" marB="91416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424" name="Google Shape;424;p24"/>
          <p:cNvGraphicFramePr/>
          <p:nvPr/>
        </p:nvGraphicFramePr>
        <p:xfrm>
          <a:off x="935658" y="1590566"/>
          <a:ext cx="6728643" cy="6116878"/>
        </p:xfrm>
        <a:graphic>
          <a:graphicData uri="http://schemas.openxmlformats.org/drawingml/2006/table">
            <a:tbl>
              <a:tblPr>
                <a:noFill/>
                <a:tableStyleId>{DB540E3F-2629-487E-A2EA-347C73852226}</a:tableStyleId>
              </a:tblPr>
              <a:tblGrid>
                <a:gridCol w="672864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01532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4800" b="1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N-grams</a:t>
                      </a:r>
                      <a:endParaRPr sz="1400"/>
                    </a:p>
                  </a:txBody>
                  <a:tcPr marL="91416" marR="91416" marT="91416" marB="91416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0155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91416" marR="91416" marT="91416" marB="91416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25" name="Google Shape;425;p24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5199"/>
              <a:t>Special cases of sequential patterns</a:t>
            </a:r>
            <a:endParaRPr sz="5199"/>
          </a:p>
        </p:txBody>
      </p:sp>
      <p:sp>
        <p:nvSpPr>
          <p:cNvPr id="426" name="Google Shape;426;p24"/>
          <p:cNvSpPr txBox="1"/>
          <p:nvPr/>
        </p:nvSpPr>
        <p:spPr>
          <a:xfrm>
            <a:off x="1117591" y="2573146"/>
            <a:ext cx="6364778" cy="442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marL="685731" indent="-457154">
              <a:buClr>
                <a:schemeClr val="dk1"/>
              </a:buClr>
              <a:buSzPts val="3600"/>
              <a:buFont typeface="Verdana"/>
              <a:buChar char="●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Subsequences are consecutive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685731" indent="-457154">
              <a:buClr>
                <a:schemeClr val="dk1"/>
              </a:buClr>
              <a:buSzPts val="3600"/>
              <a:buFont typeface="Verdana"/>
              <a:buChar char="●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 = natural number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309" lvl="1" indent="-419058">
              <a:buClr>
                <a:schemeClr val="dk1"/>
              </a:buClr>
              <a:buSzPts val="3000"/>
              <a:buFont typeface="Verdana"/>
              <a:buChar char="○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n=1: 1 item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309" lvl="1" indent="-419058">
              <a:buClr>
                <a:schemeClr val="dk1"/>
              </a:buClr>
              <a:buSzPts val="3000"/>
              <a:buFont typeface="Verdana"/>
              <a:buChar char="○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n=2: 2 consecutive items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309" lvl="1" indent="-419058">
              <a:buClr>
                <a:schemeClr val="dk1"/>
              </a:buClr>
              <a:buSzPts val="3000"/>
              <a:buFont typeface="Verdana"/>
              <a:buChar char="○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n=3: 3 consecutive items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309" lvl="1" indent="-419058">
              <a:buClr>
                <a:schemeClr val="dk1"/>
              </a:buClr>
              <a:buSzPts val="3000"/>
              <a:buFont typeface="Verdana"/>
              <a:buChar char="○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...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27" name="Google Shape;427;p24"/>
          <p:cNvSpPr txBox="1"/>
          <p:nvPr/>
        </p:nvSpPr>
        <p:spPr>
          <a:xfrm>
            <a:off x="8500195" y="2573145"/>
            <a:ext cx="6728643" cy="521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marL="685731" indent="-457154">
              <a:buClr>
                <a:schemeClr val="dk1"/>
              </a:buClr>
              <a:buSzPts val="3600"/>
              <a:buFont typeface="Verdana"/>
              <a:buChar char="●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Subsequences have gaps 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685731" indent="-457154">
              <a:buClr>
                <a:schemeClr val="dk1"/>
              </a:buClr>
              <a:buSzPts val="3600"/>
              <a:buFont typeface="Verdana"/>
              <a:buChar char="●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Number of skipped items in gap is arbitrary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685731" indent="-457154">
              <a:buClr>
                <a:schemeClr val="dk1"/>
              </a:buClr>
              <a:buSzPts val="3600"/>
              <a:buFont typeface="Verdana"/>
              <a:buChar char="●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Types: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309" lvl="1" indent="-419058">
              <a:buClr>
                <a:schemeClr val="dk1"/>
              </a:buClr>
              <a:buSzPts val="3000"/>
              <a:buFont typeface="Verdana"/>
              <a:buChar char="○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Skip-bigram = 2 item subsequence with gaps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309" lvl="1" indent="-419058">
              <a:buClr>
                <a:schemeClr val="dk1"/>
              </a:buClr>
              <a:buSzPts val="3000"/>
              <a:buFont typeface="Verdana"/>
              <a:buChar char="○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Skip-trigram = 3 item subsequence with gaps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309" lvl="1" indent="-419058">
              <a:buClr>
                <a:schemeClr val="dk1"/>
              </a:buClr>
              <a:buSzPts val="3000"/>
              <a:buFont typeface="Verdana"/>
              <a:buChar char="○"/>
            </a:pP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... </a:t>
            </a:r>
            <a:endParaRPr sz="3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5"/>
          <p:cNvSpPr txBox="1"/>
          <p:nvPr/>
        </p:nvSpPr>
        <p:spPr>
          <a:xfrm>
            <a:off x="2206009" y="3831647"/>
            <a:ext cx="11893239" cy="3311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1333"/>
              </a:spcBef>
            </a:pPr>
            <a:r>
              <a:rPr lang="en-US" sz="3600" b="1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“to be or not to be”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71453">
              <a:lnSpc>
                <a:spcPct val="90000"/>
              </a:lnSpc>
              <a:spcBef>
                <a:spcPts val="1333"/>
              </a:spcBef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2-Skip-trigrams: 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329" indent="-228577">
              <a:lnSpc>
                <a:spcPct val="115000"/>
              </a:lnSpc>
              <a:spcBef>
                <a:spcPts val="1333"/>
              </a:spcBef>
              <a:buClr>
                <a:schemeClr val="dk1"/>
              </a:buClr>
              <a:buSzPts val="3600"/>
              <a:buFont typeface="Verdana"/>
              <a:buChar char="●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“to * or not”, “to * not * be”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329" indent="-228577">
              <a:lnSpc>
                <a:spcPct val="90000"/>
              </a:lnSpc>
              <a:buClr>
                <a:schemeClr val="dk1"/>
              </a:buClr>
              <a:buSzPts val="3600"/>
              <a:buFont typeface="Verdana"/>
              <a:buChar char="●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“to * to be”, “to be * be”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34" name="Google Shape;434;p25"/>
          <p:cNvSpPr/>
          <p:nvPr/>
        </p:nvSpPr>
        <p:spPr>
          <a:xfrm>
            <a:off x="2214358" y="3880317"/>
            <a:ext cx="11893239" cy="3321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435" name="Google Shape;435;p25"/>
          <p:cNvSpPr/>
          <p:nvPr/>
        </p:nvSpPr>
        <p:spPr>
          <a:xfrm>
            <a:off x="2234981" y="4031728"/>
            <a:ext cx="11893239" cy="3311977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436" name="Google Shape;436;p25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K-Skip-grams</a:t>
            </a:r>
            <a:endParaRPr/>
          </a:p>
        </p:txBody>
      </p:sp>
      <p:sp>
        <p:nvSpPr>
          <p:cNvPr id="437" name="Google Shape;437;p25"/>
          <p:cNvSpPr txBox="1">
            <a:spLocks noGrp="1"/>
          </p:cNvSpPr>
          <p:nvPr>
            <p:ph type="body" idx="1"/>
          </p:nvPr>
        </p:nvSpPr>
        <p:spPr>
          <a:xfrm>
            <a:off x="1117591" y="1590566"/>
            <a:ext cx="13585373" cy="2080897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r>
              <a:rPr lang="en-US"/>
              <a:t>Subsequences with gaps skipping </a:t>
            </a:r>
            <a:br>
              <a:rPr lang="en-US"/>
            </a:br>
            <a:r>
              <a:rPr lang="en-US" u="sng"/>
              <a:t>at most</a:t>
            </a:r>
            <a:r>
              <a:rPr lang="en-US"/>
              <a:t> K items in the original sequence</a:t>
            </a:r>
            <a:endParaRPr/>
          </a:p>
        </p:txBody>
      </p:sp>
      <p:sp>
        <p:nvSpPr>
          <p:cNvPr id="438" name="Google Shape;438;p25"/>
          <p:cNvSpPr txBox="1"/>
          <p:nvPr/>
        </p:nvSpPr>
        <p:spPr>
          <a:xfrm>
            <a:off x="4580776" y="5641971"/>
            <a:ext cx="1064896" cy="1573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algn="just"/>
            <a:r>
              <a:rPr lang="en-US" sz="9599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✗</a:t>
            </a:r>
            <a:endParaRPr sz="9599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9" name="Google Shape;439;p25"/>
          <p:cNvSpPr txBox="1"/>
          <p:nvPr/>
        </p:nvSpPr>
        <p:spPr>
          <a:xfrm>
            <a:off x="7735921" y="5641971"/>
            <a:ext cx="1064896" cy="1573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algn="just"/>
            <a:r>
              <a:rPr lang="en-US" sz="9599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✗</a:t>
            </a:r>
            <a:endParaRPr sz="9599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Prefix and Suffix</a:t>
            </a:r>
            <a:endParaRPr/>
          </a:p>
        </p:txBody>
      </p:sp>
      <p:sp>
        <p:nvSpPr>
          <p:cNvPr id="446" name="Google Shape;446;p26"/>
          <p:cNvSpPr txBox="1">
            <a:spLocks noGrp="1"/>
          </p:cNvSpPr>
          <p:nvPr>
            <p:ph type="body" idx="1"/>
          </p:nvPr>
        </p:nvSpPr>
        <p:spPr>
          <a:xfrm>
            <a:off x="1117599" y="1590554"/>
            <a:ext cx="14020931" cy="6310484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/>
              <a:t>Prefix: subsequence that contains the first  items of a sequence</a:t>
            </a:r>
            <a:endParaRPr/>
          </a:p>
          <a:p>
            <a:pPr marL="1142886" lvl="1">
              <a:lnSpc>
                <a:spcPct val="100000"/>
              </a:lnSpc>
              <a:spcBef>
                <a:spcPts val="0"/>
              </a:spcBef>
            </a:pPr>
            <a:r>
              <a:rPr lang="en-US"/>
              <a:t>“sub” in “subsequence”</a:t>
            </a:r>
            <a:br>
              <a:rPr lang="en-US"/>
            </a:br>
            <a:endParaRPr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/>
              <a:t>Suffix: subsequence that contains the last  items of a sequence</a:t>
            </a:r>
            <a:endParaRPr/>
          </a:p>
          <a:p>
            <a:pPr marL="1142886" lvl="1">
              <a:lnSpc>
                <a:spcPct val="100000"/>
              </a:lnSpc>
              <a:spcBef>
                <a:spcPts val="0"/>
              </a:spcBef>
            </a:pPr>
            <a:r>
              <a:rPr lang="en-US"/>
              <a:t>“less” in “priceless”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7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183" y="152519"/>
            <a:ext cx="14990003" cy="1247345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83" y="1279848"/>
            <a:ext cx="15697221" cy="200358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7" y="4620880"/>
            <a:ext cx="16254413" cy="187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17" tIns="81281" rIns="162517" bIns="8128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5980" y="8161487"/>
            <a:ext cx="14019431" cy="70487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1689" y="8539482"/>
            <a:ext cx="760210" cy="265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6355764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271</Words>
  <Application>Microsoft Macintosh PowerPoint</Application>
  <PresentationFormat>Custom</PresentationFormat>
  <Paragraphs>52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Verdana</vt:lpstr>
      <vt:lpstr>Arial</vt:lpstr>
      <vt:lpstr>Calibri</vt:lpstr>
      <vt:lpstr>Arial Black</vt:lpstr>
      <vt:lpstr>Times New Roman</vt:lpstr>
      <vt:lpstr>Georgia</vt:lpstr>
      <vt:lpstr>verdana-degrees1</vt:lpstr>
      <vt:lpstr>Other Specific Sequential Patterns</vt:lpstr>
      <vt:lpstr>Special cases of sequential patterns</vt:lpstr>
      <vt:lpstr>Special cases of sequential patterns</vt:lpstr>
      <vt:lpstr>Special cases of sequential patterns</vt:lpstr>
      <vt:lpstr>K-Skip-grams</vt:lpstr>
      <vt:lpstr>Prefix and Suffix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4.2.2_Other Specific Sequential Patterns</dc:title>
  <dc:subject>Data Mining 1</dc:subject>
  <dc:creator>Qiaozhu Mei</dc:creator>
  <cp:keywords/>
  <dc:description/>
  <cp:lastModifiedBy>Tan, Yuanru</cp:lastModifiedBy>
  <cp:revision>4</cp:revision>
  <dcterms:modified xsi:type="dcterms:W3CDTF">2019-11-18T19:47:49Z</dcterms:modified>
  <cp:category/>
</cp:coreProperties>
</file>